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46" r:id="rId2"/>
    <p:sldId id="362" r:id="rId3"/>
    <p:sldId id="360" r:id="rId4"/>
    <p:sldId id="359" r:id="rId5"/>
    <p:sldId id="364" r:id="rId6"/>
    <p:sldId id="371" r:id="rId7"/>
    <p:sldId id="363" r:id="rId8"/>
    <p:sldId id="367" r:id="rId9"/>
    <p:sldId id="378" r:id="rId10"/>
    <p:sldId id="365" r:id="rId11"/>
    <p:sldId id="369" r:id="rId12"/>
    <p:sldId id="370" r:id="rId13"/>
    <p:sldId id="366" r:id="rId14"/>
    <p:sldId id="375" r:id="rId15"/>
    <p:sldId id="376" r:id="rId16"/>
    <p:sldId id="377" r:id="rId17"/>
    <p:sldId id="357" r:id="rId18"/>
    <p:sldId id="372" r:id="rId19"/>
    <p:sldId id="373" r:id="rId20"/>
    <p:sldId id="379" r:id="rId21"/>
    <p:sldId id="380" r:id="rId22"/>
    <p:sldId id="3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 varScale="1">
        <p:scale>
          <a:sx n="68" d="100"/>
          <a:sy n="68" d="100"/>
        </p:scale>
        <p:origin x="15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46133-C2C6-42E5-9F03-188AA2A4A16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743200" y="457200"/>
            <a:ext cx="6324600" cy="704850"/>
          </a:xfrm>
          <a:effectLst/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Профилактическая работа. Система взаимодействия</a:t>
            </a:r>
            <a:endParaRPr lang="en-US" dirty="0">
              <a:solidFill>
                <a:schemeClr val="accent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10200" y="5181600"/>
            <a:ext cx="3505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 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социальной работе 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ДПО № 2  ГБУЗ НД МЗ КК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Бабенко О.В.</a:t>
            </a:r>
            <a:endParaRPr lang="en-US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105400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b="1" u="sng" kern="0" dirty="0">
                <a:solidFill>
                  <a:srgbClr val="000000"/>
                </a:solidFill>
                <a:latin typeface="Microsoft Sans Serif"/>
              </a:rPr>
              <a:t>№ 120-ФЗ</a:t>
            </a: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 «Об основах системы профилактики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безнадзорности и правонарушений несовершеннолетних 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b="1" u="sng" kern="0" dirty="0">
                <a:solidFill>
                  <a:srgbClr val="000000"/>
                </a:solidFill>
                <a:latin typeface="Microsoft Sans Serif"/>
              </a:rPr>
              <a:t>№ 3-ФЗ</a:t>
            </a: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 «О наркотических средствах и психотропных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веществах»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altLang="ru-RU" sz="2000" b="1" u="sng" kern="0" dirty="0">
              <a:solidFill>
                <a:srgbClr val="000000"/>
              </a:solidFill>
              <a:latin typeface="Microsoft Sans Serif"/>
            </a:endParaRP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Указ Президента Российской Федерации от 23 ноября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2020 года </a:t>
            </a:r>
            <a:r>
              <a:rPr lang="ru-RU" altLang="ru-RU" sz="2000" b="1" u="sng" kern="0" dirty="0">
                <a:solidFill>
                  <a:srgbClr val="000000"/>
                </a:solidFill>
                <a:latin typeface="Microsoft Sans Serif"/>
              </a:rPr>
              <a:t>№ 733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«Стратегия государственной антинаркотической политики Российской Федерации до 2030 года»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 Указ Президента Российской Федерации от 29 мая 2017 года 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b="1" u="sng" kern="0" dirty="0">
                <a:solidFill>
                  <a:srgbClr val="000000"/>
                </a:solidFill>
                <a:latin typeface="Microsoft Sans Serif"/>
              </a:rPr>
              <a:t>№ 240</a:t>
            </a: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 «Об объявлении в Российской Федерации 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Microsoft Sans Serif"/>
              </a:rPr>
              <a:t>Десятилетия детства»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161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Профилактическая работа в средней школе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Приобретение осознанных знаний о сохранении и укреплении здоровья и выработка «здоровых» привычек. </a:t>
            </a:r>
          </a:p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Получение первичных представлений о вреде употребления табака, алкоголя, наркотиков.</a:t>
            </a:r>
          </a:p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Приобретение базовых навыков успешных действий в реальных отношениях и ситуациях. </a:t>
            </a:r>
          </a:p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Развитие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самоэффективности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в сохранении здоровья. </a:t>
            </a:r>
          </a:p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Приобретение систематизированных профилактических знаний. </a:t>
            </a:r>
          </a:p>
          <a:p>
            <a:pPr marL="547688" lvl="0" indent="-4111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Формирование способности к анализу ситуаций и способности к реальным действиям.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60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Профилактическая работа в старшей школе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547688" lvl="0" indent="-411163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Выработка способности строить собственное поведение сохранения здоровья в рамках имеющихся свобод, прав и обязанностей. </a:t>
            </a:r>
          </a:p>
          <a:p>
            <a:pPr marL="547688" lvl="0" indent="-411163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Получение углубленного уровня профилактических знаний в медицинском, социальном, правовом аспектах. </a:t>
            </a:r>
          </a:p>
          <a:p>
            <a:pPr marL="547688" lvl="0" indent="-411163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Развитие способности к критическому анализу информации и жизненных ситуаций. </a:t>
            </a:r>
          </a:p>
          <a:p>
            <a:pPr marL="547688" lvl="0" indent="-411163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Наработка навыков реализации своих ценностных позиций в широком жизненном контексте с осознанным свободным выбором своих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658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Формы мероприятий </a:t>
            </a:r>
            <a:br>
              <a:rPr lang="ru-RU" altLang="ru-RU" sz="2800" kern="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2800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антинаркотической направленности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525963"/>
          </a:xfrm>
        </p:spPr>
        <p:txBody>
          <a:bodyPr>
            <a:normAutofit/>
          </a:bodyPr>
          <a:lstStyle/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FontTx/>
              <a:buAutoNum type="arabicPeriod"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Согласование плана МВ по профилактике негативных явлений в подростковой среде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 (июнь-август каждого года).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2. Тематические кинолектории (с учетом возрастной градации потенциальной целевой аудитории).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3. Игровые формы (викторина, </a:t>
            </a:r>
            <a:r>
              <a:rPr lang="ru-RU" altLang="ru-RU" sz="1500" kern="0" dirty="0" err="1">
                <a:solidFill>
                  <a:srgbClr val="000000"/>
                </a:solidFill>
                <a:latin typeface="Microsoft Sans Serif"/>
              </a:rPr>
              <a:t>Брейн</a:t>
            </a: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-ринг, социально-психологическая командная игра).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4. Профилактические беседы с элементами упражнения психологического тренинга.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5. Выступления на общешкольных родительских собраниях.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6. Выступления на педагогических советах и участие в родительских конференциях.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7. Профилактическое мероприятие «Кубань вне зависимости» 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(на базе ДПО №2 ГБУЗ НД и  образовательной организации).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8. Мобильный пункт «Проверь здоровье своих легких» (врач психиатр-нарколог).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9. Групповые психологические занятия с подросткам «группы риска» на базе ДПО №2.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10. Интерактивные формы (использование мобильного приложения 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«Зеркало пьющего человека», рубрика «Блиц-ответ»).</a:t>
            </a:r>
          </a:p>
          <a:p>
            <a:pPr marL="609600" lvl="0" indent="-609600" algn="ctr" eaLnBrk="0" fontAlgn="base" hangingPunct="0">
              <a:lnSpc>
                <a:spcPct val="110000"/>
              </a:lnSpc>
              <a:spcAft>
                <a:spcPct val="0"/>
              </a:spcAft>
              <a:buNone/>
            </a:pPr>
            <a:r>
              <a:rPr lang="ru-RU" altLang="ru-RU" sz="1500" kern="0" dirty="0">
                <a:solidFill>
                  <a:srgbClr val="000000"/>
                </a:solidFill>
                <a:latin typeface="Microsoft Sans Serif"/>
              </a:rPr>
              <a:t>11. Профилактические занятия с элементами арт-терапии («Оригами», «Карта мечты», «Коллаж»).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439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kern="0" dirty="0">
                <a:solidFill>
                  <a:srgbClr val="002060"/>
                </a:solidFill>
                <a:latin typeface="Arial"/>
                <a:cs typeface="Arial"/>
              </a:rPr>
              <a:t>Эффективность  профилактики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330712" cy="3931122"/>
          </a:xfrm>
        </p:spPr>
        <p:txBody>
          <a:bodyPr/>
          <a:lstStyle/>
          <a:p>
            <a:pPr marL="669925" lvl="0" indent="-533400" fontAlgn="base">
              <a:spcAft>
                <a:spcPct val="0"/>
              </a:spcAft>
              <a:buNone/>
            </a:pPr>
            <a:r>
              <a:rPr lang="ru-RU" alt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течении года с малыми группами появляется возможность реализации разнообразных форм профилактики. </a:t>
            </a:r>
          </a:p>
          <a:p>
            <a:pPr marL="669925" lvl="0" indent="-533400" fontAlgn="base">
              <a:spcAft>
                <a:spcPct val="0"/>
              </a:spcAft>
              <a:buNone/>
            </a:pPr>
            <a:r>
              <a:rPr lang="ru-RU" alt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Скрытые формы профилактики  уводят от сложившихся стереотипов банальной подачи материала.</a:t>
            </a:r>
          </a:p>
          <a:p>
            <a:endParaRPr lang="ru-RU" dirty="0"/>
          </a:p>
        </p:txBody>
      </p:sp>
      <p:pic>
        <p:nvPicPr>
          <p:cNvPr id="1026" name="Picture 2" descr="https://ss.sport-express.ru/userfiles/materials/186/1867020/vol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9" y="4343400"/>
            <a:ext cx="2742069" cy="15380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du.mcfr.kz/images/articles/4297/6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86858"/>
            <a:ext cx="2743200" cy="1865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dmmegion.ru/upload/iblock/7d4/BSc_Hons_Educational_Psycholog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12" y="3974901"/>
            <a:ext cx="3097824" cy="1742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4173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6" descr="Без наз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05" y="3806384"/>
            <a:ext cx="4371975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17" descr="Без назван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05" y="1063184"/>
            <a:ext cx="3886200" cy="26209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9" descr="Без названия (6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505" y="1063184"/>
            <a:ext cx="3962400" cy="2590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45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images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Без названия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imag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743200"/>
            <a:ext cx="28194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images (6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768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Без названия (4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Без названия (5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Без названия (7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2578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Без названия (2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24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images (3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28384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images (8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8800"/>
            <a:ext cx="28003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1267735322_9d2204397b2104724f80875c40e530aa - копия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05200"/>
            <a:ext cx="2781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137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6553200" cy="715963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профилактической работы </a:t>
            </a:r>
            <a:endPara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5000" y="1143000"/>
            <a:ext cx="7315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1. Вовлечение в профилактическую антинаркотическую деятельность всех органов и учреждений системы профилактики, некоммерческих и общественных организаций, родительских сообществ.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2. Формирование у несовершеннолетних антинаркотических установок, а также принятие своевременных мер по лечению подростков, замеченных в потреблении наркотиков.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3. Выявление обучающихся, в том числе посредством социально-психологического тестирования, склонных к употреблению наркотиков, ведение учета таких несовершеннолетних.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4. Незамедлительное информирование родителей, муниципальные органы, осуществляющие управление в сфере образования, КДН и ЗП, органы внутренних дел и органы по контролю за оборотом наркотиков.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5. Направление в ДПО № 2 ГБУЗ НД МЗ КК.</a:t>
            </a:r>
          </a:p>
        </p:txBody>
      </p:sp>
    </p:spTree>
    <p:extLst>
      <p:ext uri="{BB962C8B-B14F-4D97-AF65-F5344CB8AC3E}">
        <p14:creationId xmlns:p14="http://schemas.microsoft.com/office/powerpoint/2010/main" val="1994737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391400" cy="12192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</a:t>
            </a:r>
            <a:r>
              <a:rPr lang="ru-RU" alt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при возникновении подозрения, что несовершеннолетний периодически употребляет наркотические вещества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1524000"/>
            <a:ext cx="7391400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1. Понаблюдать за обучающимся, не демонстрируя преувеличенного внимания.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2. Постараться установить с ребенком контакт и корректно предложить ему помощь.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3. Корректно сообщить о своих подозрениях родителям (законным представителям) несовершеннолетнего.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4. Порекомендовать родителям обратиться за консультацией к психологам.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5. При подозрении на групповое потребление наркотиков провести беседы с родителями всех членов группы. В ряде случаев это целесообразно осуществить в виде собрания с приглашением врача-психиатра, врача-нарколога, работника правоохранительных органов.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6. Организовать индивидуальные встречи подростков и их родителей с врачом психиатром-наркологом.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7. Предоставить подросткам и их родителям информацию о возможности самообращения, указать адреса и телефоны организаций, работающих в данном направлении.</a:t>
            </a: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96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6553200" cy="71596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</a:t>
            </a:r>
            <a:r>
              <a:rPr lang="ru-RU" alt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при возникновении подозрения, что несовершеннолетний находится в состоянии наркотического опьянения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1371600"/>
            <a:ext cx="7239000" cy="5066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подозрения на нахождение подростка в состоянии опьянения во время урока, педагог: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Уведомляет администрацию школы (по телефону) о ситуации, представитель администрации извещает медицинского работника школы;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Выводит учащегося из класса в коридор (проведение немедленного разбирательства о причинах и обстоятельствах употребления ПАВ нецелесообразно) и передает представителю администрации и медработнику;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 администрации: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Сообщает родителям о ситуации, приглашая родителей приехать в школу, корректно направляет на консультацию к наркологу.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altLang="ru-RU" sz="1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подросток срочно нуждается в оказании медицинской помощи (нарушение дыхания, обморок, судороги, рвота, не реагирует на речь и т.д.), </a:t>
            </a:r>
            <a:r>
              <a:rPr lang="ru-RU" altLang="ru-RU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 вызвать скорую помощь и известить администрацию, которая сообщает о ситуации родителям.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altLang="ru-RU" sz="1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Подтвердить, что состояние подростка похоже на состояние наркотического или алкогольного опьянения, может только медработник!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совершения обучающимся правонарушения в состоянии алкогольного или наркотического опьянения, администрация школы уведомляет о случившемся родителей и представителей ОПДН</a:t>
            </a:r>
            <a:r>
              <a:rPr lang="ru-RU" altLang="ru-RU" sz="1500" b="1" kern="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002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1705" y="274638"/>
            <a:ext cx="3554589" cy="4588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9705" y="15240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«Профилактическая медицина достигает своих социальных целей только в случае перехода от медицины патологии к медицине здоровья здоровых»</a:t>
            </a:r>
          </a:p>
          <a:p>
            <a:pPr algn="r"/>
            <a:r>
              <a:rPr lang="ru-RU" sz="2800" dirty="0"/>
              <a:t>                                                          И.П. Павлов   1927 г.</a:t>
            </a:r>
          </a:p>
        </p:txBody>
      </p:sp>
    </p:spTree>
    <p:extLst>
      <p:ext uri="{BB962C8B-B14F-4D97-AF65-F5344CB8AC3E}">
        <p14:creationId xmlns:p14="http://schemas.microsoft.com/office/powerpoint/2010/main" val="1435167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7315200" cy="715963"/>
          </a:xfrm>
        </p:spPr>
        <p:txBody>
          <a:bodyPr>
            <a:normAutofit fontScale="90000"/>
          </a:bodyPr>
          <a:lstStyle/>
          <a:p>
            <a:r>
              <a:rPr lang="ru-RU" alt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</a:rPr>
              <a:t>Направление подростка в ДПО №2 ГБУЗ НД МЗ КК</a:t>
            </a:r>
            <a:endPara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1371600"/>
            <a:ext cx="7239000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kern="0" dirty="0">
                <a:solidFill>
                  <a:srgbClr val="292929"/>
                </a:solidFill>
                <a:latin typeface="Times New Roman" panose="02020603050405020304" pitchFamily="18" charset="0"/>
              </a:rPr>
              <a:t>*Федеральный закон Российской Федерации от 23 февраля 2013 г. </a:t>
            </a:r>
            <a:r>
              <a:rPr lang="ru-RU" altLang="ru-RU" b="1" kern="0" dirty="0">
                <a:solidFill>
                  <a:srgbClr val="292929"/>
                </a:solidFill>
                <a:latin typeface="Times New Roman" panose="02020603050405020304" pitchFamily="18" charset="0"/>
              </a:rPr>
              <a:t>№ 15-ФЗ</a:t>
            </a:r>
            <a:r>
              <a:rPr lang="ru-RU" altLang="ru-RU" kern="0" dirty="0">
                <a:solidFill>
                  <a:srgbClr val="292929"/>
                </a:solidFill>
                <a:latin typeface="Times New Roman" panose="02020603050405020304" pitchFamily="18" charset="0"/>
              </a:rPr>
              <a:t> «Об охране здоровья граждан от воздействия окружающего табачного дыма и последствий потребления табака</a:t>
            </a:r>
            <a:r>
              <a:rPr lang="ru-RU" b="1" dirty="0">
                <a:solidFill>
                  <a:srgbClr val="000000"/>
                </a:solidFill>
                <a:latin typeface="PT Sans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потребления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никотинсодержащей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продукции"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kern="0" dirty="0">
                <a:solidFill>
                  <a:srgbClr val="292929"/>
                </a:solidFill>
                <a:latin typeface="Times New Roman" panose="02020603050405020304" pitchFamily="18" charset="0"/>
              </a:rPr>
              <a:t> Кальян - прибор, который используется для генерирования аэрозоля, пара или дыма, возникающих от тления и (или) нагревания табака либо продуктов, не содержащих табачного листа, и в котором аэрозоль, пар или дым проходят через сосуд, наполненный жидкостью; (в ред. Федерального закона от 31.07.2020 N 303-ФЗ), </a:t>
            </a:r>
            <a:r>
              <a:rPr lang="ru-RU" altLang="ru-RU" b="1" u="sng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(ст.12, ст. 15)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altLang="ru-RU" b="1" u="sng" kern="0" dirty="0">
              <a:solidFill>
                <a:srgbClr val="C300E6"/>
              </a:solidFill>
              <a:latin typeface="Times New Roman" panose="02020603050405020304" pitchFamily="18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b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* </a:t>
            </a:r>
            <a:r>
              <a:rPr lang="ru-RU" altLang="ru-RU" b="1" u="sng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ст. 6.24</a:t>
            </a:r>
            <a:r>
              <a:rPr lang="ru-RU" altLang="ru-RU" b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Кодекса Российской Федерации об административных правонарушениях нарушение установленного федеральным законом запрета курения табака на отдельных территориях, в помещениях и на объектах  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*Приказ образовательной организации (о запрете курения )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*Направление  в ДПО №2 ГБУЗ НД МЗ КК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1500" b="1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4692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20000"/>
          </a:bodyPr>
          <a:lstStyle/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/>
                <a:cs typeface="Arial"/>
              </a:rPr>
              <a:t>ГБУЗ «Наркологический диспансер»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/>
                <a:cs typeface="Arial"/>
              </a:rPr>
              <a:t>         министерства здравоохранения Краснодарского края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/>
                <a:cs typeface="Arial"/>
              </a:rPr>
              <a:t>        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/>
                <a:cs typeface="Arial"/>
              </a:rPr>
              <a:t>                 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/>
                <a:cs typeface="Arial"/>
              </a:rPr>
              <a:t>Телефон доверия:</a:t>
            </a:r>
            <a:r>
              <a:rPr lang="ru-RU" sz="2000" b="1" kern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kern="0" dirty="0">
                <a:solidFill>
                  <a:srgbClr val="FF0000"/>
                </a:solidFill>
                <a:latin typeface="Arial"/>
                <a:cs typeface="Arial"/>
              </a:rPr>
              <a:t>8 (861) 266-74-60</a:t>
            </a:r>
            <a:r>
              <a:rPr lang="ru-RU" sz="2000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            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           Единый консультативный телефон Наркологической службы Краснодарского края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</a:t>
            </a:r>
            <a:r>
              <a:rPr lang="ru-RU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8 (861) 245-45-02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endParaRPr lang="ru-RU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         ГБУЗ «Наркологический диспансер» МЗ КК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  </a:t>
            </a:r>
            <a:r>
              <a:rPr lang="ru-RU" sz="2000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Диспансерно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-поликлиническое отделение № 2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 (отделение профилактики)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г. Краснодар, ул. Е. </a:t>
            </a:r>
            <a:r>
              <a:rPr lang="ru-RU" sz="2000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Бершанской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, 17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</a:t>
            </a:r>
            <a:r>
              <a:rPr lang="ru-RU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8 (861) 266-34-90</a:t>
            </a: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endParaRPr lang="ru-RU" sz="2000" kern="0" dirty="0">
              <a:solidFill>
                <a:srgbClr val="FF0000"/>
              </a:solidFill>
              <a:latin typeface="Arial"/>
              <a:cs typeface="Arial"/>
            </a:endParaRPr>
          </a:p>
          <a:p>
            <a:pPr lvl="0" algn="ctr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en-US" sz="2000" b="1" kern="0" dirty="0">
                <a:solidFill>
                  <a:srgbClr val="FFFFFF"/>
                </a:solidFill>
                <a:latin typeface="Arial"/>
                <a:cs typeface="Arial"/>
              </a:rPr>
              <a:t>www.narco23.ru</a:t>
            </a:r>
            <a:endParaRPr lang="ru-RU" sz="2000" b="1" kern="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ru-RU" dirty="0"/>
          </a:p>
        </p:txBody>
      </p:sp>
      <p:pic>
        <p:nvPicPr>
          <p:cNvPr id="4" name="Picture 7" descr="i?id=430815182-1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90600"/>
            <a:ext cx="2362200" cy="156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145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715963"/>
          </a:xfrm>
        </p:spPr>
        <p:txBody>
          <a:bodyPr/>
          <a:lstStyle/>
          <a:p>
            <a:pPr algn="l"/>
            <a:endParaRPr lang="en-US" sz="3600" dirty="0">
              <a:solidFill>
                <a:srgbClr val="4D4D4D"/>
              </a:solidFill>
            </a:endParaRPr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011121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</a:rPr>
              <a:t>Всемирная  Организация Здравоохранения (1948 г.)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43400" y="1434135"/>
            <a:ext cx="48799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dirty="0"/>
              <a:t>«Здоровье - это состояние полного физического, психического  и социального  благополучия при отсутствии болезни или немощи»,  включая «способность вести социально и экономически  продуктивную жизнь».</a:t>
            </a:r>
          </a:p>
          <a:p>
            <a:endParaRPr lang="ru-RU" dirty="0"/>
          </a:p>
        </p:txBody>
      </p:sp>
      <p:pic>
        <p:nvPicPr>
          <p:cNvPr id="4" name="Picture 6" descr="he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1" y="1905000"/>
            <a:ext cx="4321175" cy="2882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662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905000" y="1143000"/>
            <a:ext cx="6400800" cy="487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en-US" sz="1400" dirty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1295400" y="3556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endParaRPr kumimoji="1" lang="en-US" altLang="ko-KR" sz="3500" dirty="0">
              <a:ea typeface="굴림" pitchFamily="34" charset="-127"/>
            </a:endParaRPr>
          </a:p>
        </p:txBody>
      </p:sp>
      <p:sp>
        <p:nvSpPr>
          <p:cNvPr id="5" name="Rectangle 5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marL="838200" marR="0" lvl="0" indent="-838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1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зависимости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908050"/>
            <a:ext cx="91440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69676D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	</a:t>
            </a: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Зависимость (аддикция, англ. addiction – склонность, привычка) – навязчивая потребность совершать определенные действия, несмотря на неблагоприятные последствия медицинского, психологического или социального характера. </a:t>
            </a:r>
          </a:p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	Зависимость бывает физиологической (вызванная приемом химических веществ – наркотиков, алкоголя), и поведенческой (от азартных игр, шопинга, рискованного поведения и т.д.).  </a:t>
            </a:r>
            <a:endParaRPr kumimoji="0" lang="ru-RU" altLang="ru-R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7" descr="1527587742_addiction-hel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25172"/>
            <a:ext cx="3830638" cy="2554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Аддиктивное</a:t>
            </a:r>
            <a:r>
              <a:rPr lang="ru-RU" altLang="ru-RU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 </a:t>
            </a:r>
            <a:br>
              <a:rPr lang="ru-RU" altLang="ru-RU" kern="0" dirty="0">
                <a:solidFill>
                  <a:srgbClr val="002060"/>
                </a:solidFill>
                <a:latin typeface="Microsoft Sans Serif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4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ru-RU" alt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Аддиктивное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 поведение – один из типов </a:t>
            </a:r>
            <a:r>
              <a:rPr lang="ru-RU" alt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девиантного</a:t>
            </a:r>
            <a:endParaRPr lang="ru-RU" altLang="ru-RU" sz="2000" kern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ctr" eaLnBrk="0" fontAlgn="base" hangingPunct="0">
              <a:lnSpc>
                <a:spcPct val="14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(отклоняющегося) поведения с формированием стремления человека к уходу от реальности посредством применения некоторых веществ или постоянной фиксации внимания на определенных видах деятельности.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ru-RU" alt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Аддикты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 нередко испытывают трудности с переносимостью каких-либо</a:t>
            </a:r>
          </a:p>
          <a:p>
            <a:pPr lvl="0" algn="ctr" eaLnBrk="0" fontAlgn="base" hangingPunct="0">
              <a:lnSpc>
                <a:spcPct val="120000"/>
              </a:lnSpc>
              <a:spcAft>
                <a:spcPct val="0"/>
              </a:spcAft>
              <a:buNone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проблемных ситуаций. Такие люди ищут способ ухода от проблемы и получения положительных эмоций искусственным изменением своего сознания.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20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риска возникновения зависимости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1. Биологические факторы.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2. Особенности семейного воспитания (</a:t>
            </a:r>
            <a:r>
              <a:rPr lang="ru-RU" altLang="ru-RU" sz="2800" dirty="0" err="1">
                <a:latin typeface="Times New Roman" panose="02020603050405020304" pitchFamily="18" charset="0"/>
                <a:cs typeface="Arial" panose="020B0604020202020204" pitchFamily="34" charset="0"/>
              </a:rPr>
              <a:t>гипо</a:t>
            </a: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Arial" panose="020B0604020202020204" pitchFamily="34" charset="0"/>
              </a:rPr>
              <a:t>гиперопека</a:t>
            </a: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3. Особенности характера подростка.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4. Возрастные особенности развития подростков.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Arial" panose="020B0604020202020204" pitchFamily="34" charset="0"/>
              </a:rPr>
              <a:t>5. Влияние молодежных групп.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82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Профилактика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2934" y="1066800"/>
            <a:ext cx="4495800" cy="4525963"/>
          </a:xfrm>
        </p:spPr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система комплексных государственных, общественных, социально-экономических и медико-санитарных, психолого-педагогических и психогигиенических мероприятий, направленных на предупреждение заболеваний</a:t>
            </a:r>
          </a:p>
          <a:p>
            <a:endParaRPr lang="ru-RU" dirty="0"/>
          </a:p>
        </p:txBody>
      </p:sp>
      <p:pic>
        <p:nvPicPr>
          <p:cNvPr id="4" name="Picture 4" descr="IMG-20210625-WA00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886200" cy="3171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98296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100" dirty="0">
                <a:solidFill>
                  <a:srgbClr val="002060"/>
                </a:solidFill>
                <a:latin typeface="Times New Roman" panose="02020603050405020304" pitchFamily="18" charset="0"/>
              </a:rPr>
              <a:t>Целевые группы профилактической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Несовершеннолетний.</a:t>
            </a: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Группа подростков. </a:t>
            </a: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endParaRPr lang="ru-RU" altLang="ru-RU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Специалисты </a:t>
            </a: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(педагогический состав </a:t>
            </a: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и психологи).</a:t>
            </a: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endParaRPr lang="ru-RU" altLang="ru-RU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47688" lvl="0" indent="-411163" eaLnBrk="0" fontAlgn="base" hangingPunct="0"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Родители (семья).</a:t>
            </a:r>
          </a:p>
          <a:p>
            <a:endParaRPr lang="ru-RU" dirty="0"/>
          </a:p>
        </p:txBody>
      </p:sp>
      <p:pic>
        <p:nvPicPr>
          <p:cNvPr id="4" name="Picture 16" descr="bb3c0113d2ae6ea324cc25f8803fb6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7" y="1490663"/>
            <a:ext cx="2233613" cy="139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depositphotos_36646171-stock-photo-parents-with-childr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54" y="5221289"/>
            <a:ext cx="2376488" cy="1584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55" y="3175001"/>
            <a:ext cx="2808287" cy="187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920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</a:rPr>
              <a:t>Требования к специалистам системы профилактики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1. Обладать необходимыми знаниями и информацией о проблеме употребления ПАВ.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2. Знать особенности подросткового возраста.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3. Определить место в личной жизни для ПАВ, и быть готовым говорить об этом с детьми.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4. Обладать высоким уровнем личностного здоровья. 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5. Обладать навыками социальной и коммуникативной компетентности.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6. Знать подростковые стили. </a:t>
            </a:r>
          </a:p>
          <a:p>
            <a:pPr marL="0" lvl="0" indent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7. Уметь получать удовольствие от работы с подростками и веселиться вместе с ними.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6749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7">
      <a:dk1>
        <a:srgbClr val="262626"/>
      </a:dk1>
      <a:lt1>
        <a:srgbClr val="FFFFFF"/>
      </a:lt1>
      <a:dk2>
        <a:srgbClr val="1F497D"/>
      </a:dk2>
      <a:lt2>
        <a:srgbClr val="EEECE1"/>
      </a:lt2>
      <a:accent1>
        <a:srgbClr val="2CC004"/>
      </a:accent1>
      <a:accent2>
        <a:srgbClr val="054800"/>
      </a:accent2>
      <a:accent3>
        <a:srgbClr val="696969"/>
      </a:accent3>
      <a:accent4>
        <a:srgbClr val="A5A5A5"/>
      </a:accent4>
      <a:accent5>
        <a:srgbClr val="2CC004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1406</Words>
  <Application>Microsoft Office PowerPoint</Application>
  <PresentationFormat>Экран (4:3)</PresentationFormat>
  <Paragraphs>139</Paragraphs>
  <Slides>22</Slides>
  <Notes>1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Microsoft Sans Serif</vt:lpstr>
      <vt:lpstr>PT Sans</vt:lpstr>
      <vt:lpstr>Times New Roman</vt:lpstr>
      <vt:lpstr>Wingdings 2</vt:lpstr>
      <vt:lpstr>1_Office Theme</vt:lpstr>
      <vt:lpstr>Профилактическая работа. Система взаимодействия</vt:lpstr>
      <vt:lpstr>Презентация PowerPoint</vt:lpstr>
      <vt:lpstr>Всемирная  Организация Здравоохранения (1948 г.)</vt:lpstr>
      <vt:lpstr>Презентация PowerPoint</vt:lpstr>
      <vt:lpstr>Аддиктивное поведение  </vt:lpstr>
      <vt:lpstr>Факторы риска возникновения зависимости</vt:lpstr>
      <vt:lpstr>Профилактика</vt:lpstr>
      <vt:lpstr>Целевые группы профилактической работы</vt:lpstr>
      <vt:lpstr>Требования к специалистам системы профилактики</vt:lpstr>
      <vt:lpstr>Презентация PowerPoint</vt:lpstr>
      <vt:lpstr>Профилактическая работа в средней школе</vt:lpstr>
      <vt:lpstr>Профилактическая работа в старшей школе</vt:lpstr>
      <vt:lpstr>Формы мероприятий  антинаркотической направленности</vt:lpstr>
      <vt:lpstr>Эффективность  профилактики</vt:lpstr>
      <vt:lpstr>Презентация PowerPoint</vt:lpstr>
      <vt:lpstr>Презентация PowerPoint</vt:lpstr>
      <vt:lpstr>Задачи профилактической работы </vt:lpstr>
      <vt:lpstr>Алгоритм действий педагога при возникновении подозрения, что несовершеннолетний периодически употребляет наркотические вещества </vt:lpstr>
      <vt:lpstr>Алгоритм действий педагога при возникновении подозрения, что несовершеннолетний находится в состоянии наркотического опьянения </vt:lpstr>
      <vt:lpstr>Направление подростка в ДПО №2 ГБУЗ НД МЗ КК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39PC</cp:lastModifiedBy>
  <cp:revision>247</cp:revision>
  <dcterms:created xsi:type="dcterms:W3CDTF">2012-04-26T17:06:14Z</dcterms:created>
  <dcterms:modified xsi:type="dcterms:W3CDTF">2023-05-18T10:46:51Z</dcterms:modified>
</cp:coreProperties>
</file>